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Architects Daughter" pitchFamily="2" charset="0"/>
      <p:regular r:id="rId33"/>
    </p:embeddedFont>
    <p:embeddedFont>
      <p:font typeface="Berkshire Swash" panose="02000505000000020003" pitchFamily="2" charset="0"/>
      <p:regular r:id="rId34"/>
    </p:embeddedFont>
    <p:embeddedFont>
      <p:font typeface="Garamond" panose="02020404030301010803" pitchFamily="18" charset="0"/>
      <p:regular r:id="rId35"/>
      <p:bold r:id="rId36"/>
      <p:italic r:id="rId37"/>
      <p:boldItalic r:id="rId38"/>
    </p:embeddedFont>
    <p:embeddedFont>
      <p:font typeface="Indie Flower" panose="02000000000000000000" pitchFamily="2" charset="0"/>
      <p:regular r:id="rId39"/>
    </p:embeddedFont>
    <p:embeddedFont>
      <p:font typeface="Raleway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2cb9712d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2cb9712d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3323110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3323110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3323110f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3323110f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f715278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f715278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3323110f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3323110f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a17f37c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a17f37c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3323110f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3323110f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3323110f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3323110f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3323110f1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b3323110f1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ae4b8a9d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ae4b8a9d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00a99ac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00a99ac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fd73a0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fd73a0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2e82471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b2e82471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70c6662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a70c6662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4c75ff5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4c75ff5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b11fa29f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b11fa29f2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3323110f1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3323110f1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3323110f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3323110f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2e3c69d67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2e3c69d67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3323110f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b3323110f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2e3c69d67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2e3c69d67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cb9712d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cb9712d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2eae164c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2eae164c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2cb9712d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2cb9712d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2cb9712d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2cb9712d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2cb9712d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2cb9712d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2cb9712d5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2cb9712d5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2cb9712d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2cb9712d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2cb9712d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2cb9712d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F2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38/s41598-024-58988-7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s://www.npr.org/2024/05/03/1248879197/orangutan-wound-medicinal-plant-treatmen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gif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24-07324-0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i.org/10.1038/s41586-019-1693-2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3767/blumea.2021.66.03.08" TargetMode="External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SCN0985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980838" y="3639013"/>
            <a:ext cx="5281200" cy="1392900"/>
          </a:xfrm>
          <a:prstGeom prst="roundRect">
            <a:avLst>
              <a:gd name="adj" fmla="val 16667"/>
            </a:avLst>
          </a:prstGeom>
          <a:solidFill>
            <a:srgbClr val="4A452A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85800" y="360045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EAF1DD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Plant Taxonomy</a:t>
            </a:r>
            <a:br>
              <a:rPr lang="en" sz="3780" b="1" i="1">
                <a:solidFill>
                  <a:srgbClr val="76923C"/>
                </a:solidFill>
              </a:rPr>
            </a:br>
            <a:r>
              <a:rPr lang="en" sz="3240" b="1">
                <a:solidFill>
                  <a:srgbClr val="C5D8F1"/>
                </a:solidFill>
                <a:latin typeface="Garamond"/>
                <a:ea typeface="Garamond"/>
                <a:cs typeface="Garamond"/>
                <a:sym typeface="Garamond"/>
              </a:rPr>
              <a:t>BIOLOGY 353</a:t>
            </a:r>
            <a:endParaRPr sz="3959" b="1">
              <a:solidFill>
                <a:srgbClr val="C5D8F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0482" y="289650"/>
            <a:ext cx="2783918" cy="244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 descr="CoffeeBerry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675" y="2739172"/>
            <a:ext cx="3171600" cy="21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 descr="camellia89066370_5da17ac127_b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412" y="289667"/>
            <a:ext cx="3281400" cy="2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 descr="saccharum-officinarum-hybrid1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9412" y="2739171"/>
            <a:ext cx="2819100" cy="21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1599391" y="2196500"/>
            <a:ext cx="107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Tea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Camellia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Theaceae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880799" y="2196500"/>
            <a:ext cx="1469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Cacao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Theobroma cacao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Malvaceae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599404" y="4299475"/>
            <a:ext cx="18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Sugarcane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Saccharum </a:t>
            </a:r>
            <a:r>
              <a:rPr lang="en" sz="1000" i="1">
                <a:solidFill>
                  <a:srgbClr val="FFFFFF"/>
                </a:solidFill>
              </a:rPr>
              <a:t>officinarum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Poaceae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6138452" y="4299475"/>
            <a:ext cx="140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Coffee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Coffea arabica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Rubiaceae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3" descr="7.20.12 Soybean Field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000" y="295192"/>
            <a:ext cx="4379700" cy="45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1300" y="295200"/>
            <a:ext cx="4379699" cy="4553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503032" y="282900"/>
            <a:ext cx="13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Glycine max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Fabaceae</a:t>
            </a:r>
            <a:endParaRPr sz="1000"/>
          </a:p>
        </p:txBody>
      </p:sp>
      <p:sp>
        <p:nvSpPr>
          <p:cNvPr id="149" name="Google Shape;149;p23"/>
          <p:cNvSpPr txBox="1"/>
          <p:nvPr/>
        </p:nvSpPr>
        <p:spPr>
          <a:xfrm>
            <a:off x="7412000" y="282900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Zea mays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Poaceae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correct identification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1200" y="970900"/>
            <a:ext cx="3086720" cy="300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 descr="Cicuta_maculata1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1579" y="970899"/>
            <a:ext cx="27696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5405015" y="3980614"/>
            <a:ext cx="204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Hemlock</a:t>
            </a:r>
            <a:endParaRPr sz="10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Cicuta maculata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Apiaceae</a:t>
            </a:r>
            <a:endParaRPr sz="1000"/>
          </a:p>
        </p:txBody>
      </p:sp>
      <p:sp>
        <p:nvSpPr>
          <p:cNvPr id="158" name="Google Shape;158;p24"/>
          <p:cNvSpPr txBox="1"/>
          <p:nvPr/>
        </p:nvSpPr>
        <p:spPr>
          <a:xfrm>
            <a:off x="1691188" y="3970944"/>
            <a:ext cx="204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Carrot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Daucus carota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Apiaceae</a:t>
            </a:r>
            <a:endParaRPr sz="1000"/>
          </a:p>
        </p:txBody>
      </p:sp>
      <p:pic>
        <p:nvPicPr>
          <p:cNvPr id="159" name="Google Shape;159;p24" descr="ttar_carrot_03_v_launch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03500" y="2893174"/>
            <a:ext cx="1457400" cy="27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 descr="skullbig.pn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7690" y="3497974"/>
            <a:ext cx="1333800" cy="12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everyone is a good botanist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25" title="clematis-vitalba-99884_960_720.jp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75" y="894700"/>
            <a:ext cx="4245425" cy="318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 title="cotton-journal.jp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0"/>
            <a:ext cx="4637007" cy="318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311700" y="4078775"/>
            <a:ext cx="393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Cotton plants are in the genus </a:t>
            </a:r>
            <a:r>
              <a:rPr lang="en" sz="1200" i="1">
                <a:solidFill>
                  <a:schemeClr val="dk2"/>
                </a:solidFill>
              </a:rPr>
              <a:t>Gossypium</a:t>
            </a:r>
            <a:r>
              <a:rPr lang="en" sz="1200">
                <a:solidFill>
                  <a:schemeClr val="dk2"/>
                </a:solidFill>
              </a:rPr>
              <a:t> (family Malvaceae)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70" name="Google Shape;170;p25"/>
          <p:cNvSpPr txBox="1"/>
          <p:nvPr/>
        </p:nvSpPr>
        <p:spPr>
          <a:xfrm>
            <a:off x="4948700" y="4078775"/>
            <a:ext cx="3883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…but this image shows </a:t>
            </a:r>
            <a:r>
              <a:rPr lang="en" sz="1200" i="1">
                <a:solidFill>
                  <a:schemeClr val="dk2"/>
                </a:solidFill>
              </a:rPr>
              <a:t>Clematis vitalba</a:t>
            </a:r>
            <a:r>
              <a:rPr lang="en" sz="1200">
                <a:solidFill>
                  <a:schemeClr val="dk2"/>
                </a:solidFill>
              </a:rPr>
              <a:t> (family Ranunculaceae)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 descr="milkweed-bugs-img_20120816_043018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4700"/>
            <a:ext cx="2893200" cy="19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Animal taxonomists</a:t>
            </a:r>
            <a:endParaRPr/>
          </a:p>
        </p:txBody>
      </p:sp>
      <p:pic>
        <p:nvPicPr>
          <p:cNvPr id="177" name="Google Shape;177;p26" descr="fig-wasp-1213524344f2130aea8478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6238" y="894700"/>
            <a:ext cx="2934600" cy="19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 descr="Tomato_Hornworm2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15000"/>
            <a:ext cx="3261000" cy="2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 descr="yucca-moth-tegeticula-yuccasella-darlyne-a-murawski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3345" y="2815000"/>
            <a:ext cx="2587200" cy="23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550" y="894700"/>
            <a:ext cx="3357450" cy="223774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1" y="916194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Milkweed bugs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2893284" y="2571746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wasp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 txBox="1"/>
          <p:nvPr/>
        </p:nvSpPr>
        <p:spPr>
          <a:xfrm>
            <a:off x="1" y="2822784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Tomato hornworm caterpillar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6"/>
          <p:cNvSpPr txBox="1"/>
          <p:nvPr/>
        </p:nvSpPr>
        <p:spPr>
          <a:xfrm>
            <a:off x="3250343" y="4892450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Yucca moth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550" y="2907225"/>
            <a:ext cx="3357450" cy="223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5786550" y="916191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Milfoil weevil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5786550" y="4884641"/>
            <a:ext cx="2071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Long-tongued fly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545650"/>
            <a:ext cx="3099552" cy="174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1806300" y="4734500"/>
            <a:ext cx="702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https://www.npr.org/2024/05/03/1248879197/orangutan-wound-medicinal-plant-treatment</a:t>
            </a:r>
            <a:endParaRPr sz="1000"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287201"/>
            <a:ext cx="3104692" cy="244729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309213" y="47345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https://doi.org/10.1038/s41598-024-58988-7</a:t>
            </a:r>
            <a:endParaRPr sz="100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1250" y="545650"/>
            <a:ext cx="5421051" cy="41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5832300" y="42419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Fibraurea tinctoria</a:t>
            </a:r>
            <a:endParaRPr sz="10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Menispermaceae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5158" y="545647"/>
            <a:ext cx="3937134" cy="7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3975" y="3002800"/>
            <a:ext cx="2568300" cy="2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ecology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750" y="894700"/>
            <a:ext cx="2765724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 descr="cocosstarr-031209-0059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1" y="894701"/>
            <a:ext cx="2568300" cy="42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 descr="Philodendron-giganteum-Scho.gif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7917" y="894697"/>
            <a:ext cx="2032500" cy="15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 descr="TyphaAngustifolia2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37916" y="2424810"/>
            <a:ext cx="2032500" cy="27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 descr="cactus-flower-05-lg.jp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2580" y="3660437"/>
            <a:ext cx="2235900" cy="1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 descr="dandelion.jpg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8475" y="894700"/>
            <a:ext cx="2445300" cy="21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0" y="916685"/>
            <a:ext cx="211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Coconut palm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Cocos nucifera</a:t>
            </a:r>
            <a:endParaRPr sz="1000" i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Arecaceae</a:t>
            </a:r>
            <a:endParaRPr sz="1000"/>
          </a:p>
        </p:txBody>
      </p:sp>
      <p:sp>
        <p:nvSpPr>
          <p:cNvPr id="212" name="Google Shape;212;p28"/>
          <p:cNvSpPr txBox="1"/>
          <p:nvPr/>
        </p:nvSpPr>
        <p:spPr>
          <a:xfrm>
            <a:off x="7955671" y="2481098"/>
            <a:ext cx="117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Dandelion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Taraxacum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Asteraceae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959629" y="4589196"/>
            <a:ext cx="151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Cattail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Typha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Typhaceae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5864281" y="4743095"/>
            <a:ext cx="84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Cactus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Cactaceae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5" name="Google Shape;215;p28"/>
          <p:cNvSpPr txBox="1"/>
          <p:nvPr/>
        </p:nvSpPr>
        <p:spPr>
          <a:xfrm>
            <a:off x="4470543" y="3106315"/>
            <a:ext cx="2119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Banana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Musa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Musaceae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2437916" y="894697"/>
            <a:ext cx="21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Philodendron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Araceae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6698471" y="3028473"/>
            <a:ext cx="117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Linaria alpina</a:t>
            </a:r>
            <a:endParaRPr sz="1000" i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Plantaginaceae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" y="896975"/>
            <a:ext cx="3152317" cy="210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1100" y="2830020"/>
            <a:ext cx="3322900" cy="231358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Plants are cool!</a:t>
            </a:r>
            <a:endParaRPr/>
          </a:p>
        </p:txBody>
      </p:sp>
      <p:pic>
        <p:nvPicPr>
          <p:cNvPr id="225" name="Google Shape;225;p29" descr="bromeliaceae-tillandsia-usneoides-1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305" y="3107846"/>
            <a:ext cx="1521600" cy="2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 descr="usneoides_fleur1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8481" y="3176693"/>
            <a:ext cx="1572600" cy="19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 descr="acacia-domatia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4" y="2775150"/>
            <a:ext cx="2785835" cy="236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 descr="Drosera_spatulata_KansaiHabit.jp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307" y="894709"/>
            <a:ext cx="3042600" cy="22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714027" y="2371655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Acacia</a:t>
            </a:r>
            <a:endParaRPr sz="1000" i="1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Fabaceae</a:t>
            </a:r>
            <a:endParaRPr sz="1000">
              <a:solidFill>
                <a:srgbClr val="EEECE1"/>
              </a:solidFill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3749299" y="2622699"/>
            <a:ext cx="207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Sundew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Drosera</a:t>
            </a:r>
            <a:endParaRPr sz="1000" i="1">
              <a:solidFill>
                <a:srgbClr val="EEECE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Droseraceae</a:t>
            </a:r>
            <a:endParaRPr sz="1000">
              <a:solidFill>
                <a:srgbClr val="EEECE1"/>
              </a:solidFill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3749299" y="4589496"/>
            <a:ext cx="207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‘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Spanish moss</a:t>
            </a:r>
            <a:r>
              <a:rPr lang="en" sz="1000">
                <a:solidFill>
                  <a:srgbClr val="000000"/>
                </a:solidFill>
              </a:rPr>
              <a:t>’</a:t>
            </a:r>
            <a:endParaRPr sz="1000">
              <a:solidFill>
                <a:srgbClr val="000000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Tillandsia</a:t>
            </a:r>
            <a:endParaRPr sz="1000" i="1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Bromeliaceae</a:t>
            </a:r>
            <a:endParaRPr sz="1000"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1100" y="894700"/>
            <a:ext cx="3322901" cy="2542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5820902" y="3036505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Lithops</a:t>
            </a:r>
            <a:endParaRPr sz="1000" i="1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Aizoaceae</a:t>
            </a:r>
            <a:endParaRPr sz="1000">
              <a:solidFill>
                <a:srgbClr val="EEECE1"/>
              </a:solidFill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5820902" y="3436705"/>
            <a:ext cx="20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Wolffia</a:t>
            </a:r>
            <a:endParaRPr sz="1000" i="1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Lemnaceae</a:t>
            </a:r>
            <a:endParaRPr sz="1000">
              <a:solidFill>
                <a:srgbClr val="EEECE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3" cstate="screen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objectives</a:t>
            </a:r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General plant morphology – vegetative and reproductive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Phylogenetic relationships among species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System of classifying plant species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Survey of plant diversity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Methods to identify plant species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22525"/>
            <a:ext cx="9144003" cy="24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Wisconsin plant diversity</a:t>
            </a:r>
            <a:endParaRPr/>
          </a:p>
        </p:txBody>
      </p:sp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Families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99 dicot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32 monocot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3 gymnosperm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16 ferns and relatives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586 dicot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172 monocot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8 gymnosperm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33 ferns and relatives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240 non-vascular</a:t>
            </a:r>
            <a:endParaRPr/>
          </a:p>
        </p:txBody>
      </p:sp>
      <p:sp>
        <p:nvSpPr>
          <p:cNvPr id="249" name="Google Shape;249;p31"/>
          <p:cNvSpPr txBox="1"/>
          <p:nvPr/>
        </p:nvSpPr>
        <p:spPr>
          <a:xfrm>
            <a:off x="2870600" y="1478575"/>
            <a:ext cx="408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Indie Flower"/>
                <a:ea typeface="Indie Flower"/>
                <a:cs typeface="Indie Flower"/>
                <a:sym typeface="Indie Flower"/>
              </a:rPr>
              <a:t>We’ll cover these mostly</a:t>
            </a:r>
            <a:endParaRPr>
              <a:solidFill>
                <a:srgbClr val="351C75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250" name="Google Shape;250;p31"/>
          <p:cNvCxnSpPr/>
          <p:nvPr/>
        </p:nvCxnSpPr>
        <p:spPr>
          <a:xfrm rot="10800000">
            <a:off x="2201950" y="1439225"/>
            <a:ext cx="637200" cy="18090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31"/>
          <p:cNvCxnSpPr/>
          <p:nvPr/>
        </p:nvCxnSpPr>
        <p:spPr>
          <a:xfrm flipH="1">
            <a:off x="2571800" y="1714494"/>
            <a:ext cx="298800" cy="4710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31"/>
          <p:cNvCxnSpPr/>
          <p:nvPr/>
        </p:nvCxnSpPr>
        <p:spPr>
          <a:xfrm flipH="1">
            <a:off x="2886350" y="1816750"/>
            <a:ext cx="220200" cy="22020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53" name="Google Shape;253;p31" descr="Biological_classification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1650" y="216423"/>
            <a:ext cx="1842600" cy="47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descr="earth-satellite-map-earth-satellite-map-1920x1080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you’ll learn</a:t>
            </a:r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a passing mention of all terrestrial seed plant families in Wisconsin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Terrestrial: not aquatic (see BIOLOGY 359 - Aquatic Plant Biology)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Seed plants: not ferns, mosses, etc., but some mention of these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50 families to know by name (common or scientific)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 for identifying plant families, genera, species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Practice identifying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/>
          <p:nvPr/>
        </p:nvSpPr>
        <p:spPr>
          <a:xfrm>
            <a:off x="-321075" y="-224750"/>
            <a:ext cx="6036000" cy="2279700"/>
          </a:xfrm>
          <a:prstGeom prst="roundRect">
            <a:avLst>
              <a:gd name="adj" fmla="val 16667"/>
            </a:avLst>
          </a:prstGeom>
          <a:solidFill>
            <a:srgbClr val="FFFFFF">
              <a:alpha val="791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 many to learn/memorize!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About 50 family names you should know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Families with &gt; 30 species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Around 4 per class, 20 per exam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this year</a:t>
            </a:r>
            <a:endParaRPr/>
          </a:p>
        </p:txBody>
      </p:sp>
      <p:sp>
        <p:nvSpPr>
          <p:cNvPr id="273" name="Google Shape;273;p34"/>
          <p:cNvSpPr txBox="1">
            <a:spLocks noGrp="1"/>
          </p:cNvSpPr>
          <p:nvPr>
            <p:ph type="body" idx="1"/>
          </p:nvPr>
        </p:nvSpPr>
        <p:spPr>
          <a:xfrm>
            <a:off x="311700" y="3476375"/>
            <a:ext cx="8520600" cy="14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format: family names, morphology terms, memorization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Organized by taxonomy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approach: connections, practice, modern tools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Organized by features</a:t>
            </a:r>
            <a:endParaRPr/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94700"/>
            <a:ext cx="4562026" cy="2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311" y="894700"/>
            <a:ext cx="4390888" cy="250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‘Plant Taxonomy’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3891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Ongoing effort to describe and categorize life on earth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Evolutionary context: how did things get to be the way they are?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features for describing and identifying plants</a:t>
            </a:r>
            <a:endParaRPr/>
          </a:p>
        </p:txBody>
      </p:sp>
      <p:sp>
        <p:nvSpPr>
          <p:cNvPr id="282" name="Google Shape;282;p35"/>
          <p:cNvSpPr txBox="1"/>
          <p:nvPr/>
        </p:nvSpPr>
        <p:spPr>
          <a:xfrm>
            <a:off x="1669550" y="4603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https://doi.org/10.1038/s41586-024-07324-0</a:t>
            </a:r>
            <a:endParaRPr sz="1000"/>
          </a:p>
        </p:txBody>
      </p:sp>
      <p:pic>
        <p:nvPicPr>
          <p:cNvPr id="283" name="Google Shape;283;p35" title="tree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360" y="216425"/>
            <a:ext cx="4628940" cy="472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2558700" y="216425"/>
            <a:ext cx="627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Taxonomy: classification</a:t>
            </a:r>
            <a:endParaRPr/>
          </a:p>
        </p:txBody>
      </p:sp>
      <p:sp>
        <p:nvSpPr>
          <p:cNvPr id="289" name="Google Shape;289;p36"/>
          <p:cNvSpPr txBox="1"/>
          <p:nvPr/>
        </p:nvSpPr>
        <p:spPr>
          <a:xfrm>
            <a:off x="3083925" y="894700"/>
            <a:ext cx="140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Eukaryotes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90" name="Google Shape;290;p36"/>
          <p:cNvCxnSpPr/>
          <p:nvPr/>
        </p:nvCxnSpPr>
        <p:spPr>
          <a:xfrm>
            <a:off x="2087375" y="996550"/>
            <a:ext cx="996600" cy="9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36"/>
          <p:cNvSpPr txBox="1"/>
          <p:nvPr/>
        </p:nvSpPr>
        <p:spPr>
          <a:xfrm>
            <a:off x="3150850" y="1356850"/>
            <a:ext cx="24918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Plants (land plants)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92" name="Google Shape;292;p36"/>
          <p:cNvCxnSpPr/>
          <p:nvPr/>
        </p:nvCxnSpPr>
        <p:spPr>
          <a:xfrm>
            <a:off x="2006575" y="1521750"/>
            <a:ext cx="11442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36"/>
          <p:cNvSpPr txBox="1"/>
          <p:nvPr/>
        </p:nvSpPr>
        <p:spPr>
          <a:xfrm>
            <a:off x="3406425" y="1849275"/>
            <a:ext cx="20610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Flowering plants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94" name="Google Shape;294;p36"/>
          <p:cNvCxnSpPr/>
          <p:nvPr/>
        </p:nvCxnSpPr>
        <p:spPr>
          <a:xfrm>
            <a:off x="2020025" y="2020025"/>
            <a:ext cx="13863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6"/>
          <p:cNvSpPr txBox="1"/>
          <p:nvPr/>
        </p:nvSpPr>
        <p:spPr>
          <a:xfrm>
            <a:off x="3303250" y="2347450"/>
            <a:ext cx="31071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Monocots / Eudicots / other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96" name="Google Shape;296;p36"/>
          <p:cNvCxnSpPr/>
          <p:nvPr/>
        </p:nvCxnSpPr>
        <p:spPr>
          <a:xfrm>
            <a:off x="1885350" y="2504825"/>
            <a:ext cx="1417800" cy="3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7" name="Google Shape;297;p36" descr="Biological_classification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16423"/>
            <a:ext cx="1842600" cy="47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4700"/>
            <a:ext cx="9143999" cy="4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Nomenclature: rules for </a:t>
            </a:r>
            <a:r>
              <a:rPr lang="en" i="1"/>
              <a:t>names</a:t>
            </a:r>
            <a:endParaRPr/>
          </a:p>
        </p:txBody>
      </p:sp>
      <p:sp>
        <p:nvSpPr>
          <p:cNvPr id="304" name="Google Shape;304;p37"/>
          <p:cNvSpPr txBox="1"/>
          <p:nvPr/>
        </p:nvSpPr>
        <p:spPr>
          <a:xfrm>
            <a:off x="250139" y="3944928"/>
            <a:ext cx="48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Common hepatica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FFFFFF"/>
                </a:solidFill>
              </a:rPr>
              <a:t>Anemone hepatica</a:t>
            </a:r>
            <a:r>
              <a:rPr lang="en" sz="1600">
                <a:solidFill>
                  <a:srgbClr val="FFFFFF"/>
                </a:solidFill>
              </a:rPr>
              <a:t> or </a:t>
            </a:r>
            <a:r>
              <a:rPr lang="en" sz="1600" i="1">
                <a:solidFill>
                  <a:srgbClr val="FFFFFF"/>
                </a:solidFill>
              </a:rPr>
              <a:t>Hepatica acutiloba</a:t>
            </a:r>
            <a:r>
              <a:rPr lang="en" sz="1600">
                <a:solidFill>
                  <a:srgbClr val="FFFFFF"/>
                </a:solidFill>
              </a:rPr>
              <a:t>?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Phylogenetics: depicting evolution with trees</a:t>
            </a:r>
            <a:endParaRPr/>
          </a:p>
        </p:txBody>
      </p:sp>
      <p:sp>
        <p:nvSpPr>
          <p:cNvPr id="310" name="Google Shape;310;p3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311" name="Google Shape;311;p38"/>
          <p:cNvGrpSpPr/>
          <p:nvPr/>
        </p:nvGrpSpPr>
        <p:grpSpPr>
          <a:xfrm>
            <a:off x="0" y="894699"/>
            <a:ext cx="9188534" cy="4247972"/>
            <a:chOff x="1814278" y="2883269"/>
            <a:chExt cx="7673098" cy="3547367"/>
          </a:xfrm>
        </p:grpSpPr>
        <p:pic>
          <p:nvPicPr>
            <p:cNvPr id="312" name="Google Shape;312;p38" descr="Whittall-Hodges-2007_nature05857-f3.2.jpg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4090" r="-3788"/>
            <a:stretch/>
          </p:blipFill>
          <p:spPr>
            <a:xfrm>
              <a:off x="1814278" y="2883269"/>
              <a:ext cx="3442800" cy="353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313" name="Google Shape;313;p38" descr="aquilegia_butterfly_lg.jpg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7076" y="2897237"/>
              <a:ext cx="4230300" cy="3533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4" name="Google Shape;314;p38"/>
          <p:cNvSpPr txBox="1"/>
          <p:nvPr/>
        </p:nvSpPr>
        <p:spPr>
          <a:xfrm>
            <a:off x="0" y="4821000"/>
            <a:ext cx="356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Whittall and Hodges, 2007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4152856" y="4834873"/>
            <a:ext cx="292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Columbine</a:t>
            </a:r>
            <a:endParaRPr sz="12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>
            <a:spLocks noGrp="1"/>
          </p:cNvSpPr>
          <p:nvPr>
            <p:ph type="body" idx="1"/>
          </p:nvPr>
        </p:nvSpPr>
        <p:spPr>
          <a:xfrm>
            <a:off x="3141150" y="894700"/>
            <a:ext cx="56913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Land plants originated from green algal ancestor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Successive evolution of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Vascular tissue (water-conducting)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Seeds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Flowers / fruits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overview</a:t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0"/>
            <a:ext cx="4283809" cy="40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3198100" y="4603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https://doi.org/10.1038/s41586-019-1693-2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Systematics - considering all evidence at once</a:t>
            </a:r>
            <a:endParaRPr/>
          </a:p>
        </p:txBody>
      </p:sp>
      <p:sp>
        <p:nvSpPr>
          <p:cNvPr id="329" name="Google Shape;329;p4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0" name="Google Shape;330;p40"/>
          <p:cNvSpPr txBox="1"/>
          <p:nvPr/>
        </p:nvSpPr>
        <p:spPr>
          <a:xfrm>
            <a:off x="1" y="6287003"/>
            <a:ext cx="3080025" cy="369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Magnolia</a:t>
            </a:r>
            <a:endParaRPr sz="1200" i="1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40" title="Screenshot 2025-12-17 081905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2318" y="894714"/>
            <a:ext cx="2539982" cy="2277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 title="Screenshot 2025-12-17 082447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2"/>
            <a:ext cx="2706429" cy="393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 title="Screenshot 2025-12-17 082103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2318" y="2826303"/>
            <a:ext cx="2539981" cy="2000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311700" y="4603596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https://doi.org/10.3767/blumea.2021.66.03.08</a:t>
            </a:r>
            <a:endParaRPr sz="1000"/>
          </a:p>
        </p:txBody>
      </p:sp>
      <p:pic>
        <p:nvPicPr>
          <p:cNvPr id="335" name="Google Shape;335;p40" title="Screenshot 2025-12-17 082934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467" y="1577575"/>
            <a:ext cx="2018858" cy="32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0" title="Screenshot 2025-12-17 082447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0600" y="1442734"/>
            <a:ext cx="1402875" cy="200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0" title="Screenshot 2025-12-17 082036.png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725" y="2191225"/>
            <a:ext cx="2637626" cy="2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 title="Screenshot 2025-12-17 082159.png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6282" y="894701"/>
            <a:ext cx="3856034" cy="6502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 txBox="1">
            <a:spLocks noGrp="1"/>
          </p:cNvSpPr>
          <p:nvPr>
            <p:ph type="title"/>
          </p:nvPr>
        </p:nvSpPr>
        <p:spPr>
          <a:xfrm>
            <a:off x="4137575" y="216425"/>
            <a:ext cx="469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textbooks</a:t>
            </a:r>
            <a:endParaRPr/>
          </a:p>
        </p:txBody>
      </p:sp>
      <p:sp>
        <p:nvSpPr>
          <p:cNvPr id="344" name="Google Shape;344;p41"/>
          <p:cNvSpPr txBox="1">
            <a:spLocks noGrp="1"/>
          </p:cNvSpPr>
          <p:nvPr>
            <p:ph type="body" idx="1"/>
          </p:nvPr>
        </p:nvSpPr>
        <p:spPr>
          <a:xfrm>
            <a:off x="4137600" y="894700"/>
            <a:ext cx="46947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Electronic textbook – access through VitalSource link on Canvas</a:t>
            </a:r>
            <a:endParaRPr/>
          </a:p>
        </p:txBody>
      </p:sp>
      <p:pic>
        <p:nvPicPr>
          <p:cNvPr id="345" name="Google Shape;345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16425"/>
            <a:ext cx="3690889" cy="4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Julian-foodweb-01-01-clear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7000" y="208950"/>
            <a:ext cx="4590000" cy="47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textbooks</a:t>
            </a:r>
            <a:endParaRPr/>
          </a:p>
        </p:txBody>
      </p:sp>
      <p:sp>
        <p:nvSpPr>
          <p:cNvPr id="351" name="Google Shape;351;p4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46947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Physical books – bring these for field trips and certain labs</a:t>
            </a:r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5200" y="1042225"/>
            <a:ext cx="2293990" cy="329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388" y="1042225"/>
            <a:ext cx="1396913" cy="220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641463" y="2652512"/>
            <a:ext cx="2442475" cy="2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" y="2712875"/>
            <a:ext cx="3656227" cy="24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826851" y="2363150"/>
            <a:ext cx="2435474" cy="31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 descr="Blechnum_discolor_-_crown_fern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4287900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 descr="Moss.jp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2746" y="0"/>
            <a:ext cx="4677600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 descr="pineMature_Jeffrey_Pine.jp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9893" y="1"/>
            <a:ext cx="2144100" cy="28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677300" y="0"/>
            <a:ext cx="5390400" cy="8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What exactly is a plant?</a:t>
            </a:r>
            <a:endParaRPr sz="3600">
              <a:solidFill>
                <a:schemeClr val="lt1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diversity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Plants (i.e., land plants): ~ 450,000 species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Multicellular, generally photosynthetic with chloroplasts</a:t>
            </a:r>
            <a:endParaRPr/>
          </a:p>
        </p:txBody>
      </p:sp>
      <p:pic>
        <p:nvPicPr>
          <p:cNvPr id="85" name="Google Shape;85;p17" descr="Blechnum_discolor_-_crown_fern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934350"/>
            <a:ext cx="4287900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descr="Moss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2746" y="1934350"/>
            <a:ext cx="4677600" cy="28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descr="pineMature_Jeffrey_Pine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9893" y="1934351"/>
            <a:ext cx="2144100" cy="28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0" y="4426750"/>
            <a:ext cx="2133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Fern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3402750" y="1934350"/>
            <a:ext cx="2133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Moss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010100" y="1934350"/>
            <a:ext cx="21339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Conifer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photosynthetic organisms include cyanobacteria (prokaryotes) and algae and phytoplankton (mostly one- or few-celled eukaryotes)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39538" y="2239088"/>
            <a:ext cx="3261600" cy="25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0" y="1882250"/>
            <a:ext cx="3656227" cy="32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413250" y="1946126"/>
            <a:ext cx="3262676" cy="31321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diversity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-50" y="4777250"/>
            <a:ext cx="21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Chlorella</a:t>
            </a:r>
            <a:r>
              <a:rPr lang="en" sz="1000"/>
              <a:t> (green algae)</a:t>
            </a:r>
            <a:endParaRPr sz="1000"/>
          </a:p>
        </p:txBody>
      </p:sp>
      <p:sp>
        <p:nvSpPr>
          <p:cNvPr id="101" name="Google Shape;101;p18"/>
          <p:cNvSpPr txBox="1"/>
          <p:nvPr/>
        </p:nvSpPr>
        <p:spPr>
          <a:xfrm>
            <a:off x="3478500" y="4777250"/>
            <a:ext cx="21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Anabaena</a:t>
            </a:r>
            <a:r>
              <a:rPr lang="en" sz="1000"/>
              <a:t> (cyanobacteria)</a:t>
            </a:r>
            <a:endParaRPr sz="1000"/>
          </a:p>
        </p:txBody>
      </p:sp>
      <p:sp>
        <p:nvSpPr>
          <p:cNvPr id="102" name="Google Shape;102;p18"/>
          <p:cNvSpPr txBox="1"/>
          <p:nvPr/>
        </p:nvSpPr>
        <p:spPr>
          <a:xfrm>
            <a:off x="6596675" y="4777200"/>
            <a:ext cx="21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Chara</a:t>
            </a:r>
            <a:r>
              <a:rPr lang="en" sz="1000"/>
              <a:t> (green algae)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Angiosperm diversity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Angiosperms (i.e., flowering plants): ~ 350,000 species</a:t>
            </a:r>
            <a:endParaRPr/>
          </a:p>
        </p:txBody>
      </p:sp>
      <p:pic>
        <p:nvPicPr>
          <p:cNvPr id="109" name="Google Shape;109;p19" descr="NWflower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82550"/>
            <a:ext cx="9144000" cy="29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Angiosperm diversity</a:t>
            </a: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Flowering </a:t>
            </a:r>
            <a:r>
              <a:rPr lang="en" i="1"/>
              <a:t>and fruiting</a:t>
            </a:r>
            <a:r>
              <a:rPr lang="en"/>
              <a:t> plants</a:t>
            </a:r>
            <a:endParaRPr/>
          </a:p>
        </p:txBody>
      </p:sp>
      <p:pic>
        <p:nvPicPr>
          <p:cNvPr id="116" name="Google Shape;116;p20" descr="Fruit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46987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9875"/>
            <a:ext cx="4572000" cy="342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3425" y="315375"/>
            <a:ext cx="2980901" cy="2807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 descr="opiumr154804_557487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415" y="315363"/>
            <a:ext cx="3444000" cy="24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 descr="Erythroxylum-coca-foliage2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59413" y="2752729"/>
            <a:ext cx="3108300" cy="20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 descr="marijuana_2255302b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7795" y="2755284"/>
            <a:ext cx="3316800" cy="20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1359415" y="2205067"/>
            <a:ext cx="142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Opium poppy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Papaver somniferum</a:t>
            </a:r>
            <a:endParaRPr sz="1000" b="0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Papaveraceae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960148" y="4273600"/>
            <a:ext cx="18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Marijuana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Cannabis sativa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Cannabaceae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803427" y="2205075"/>
            <a:ext cx="18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Peyote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Lophophora williamsii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Cactaceae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782030" y="4274025"/>
            <a:ext cx="169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Coca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Erythroxylum coca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Erythroxylaceae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Macintosh PowerPoint</Application>
  <PresentationFormat>On-screen Show (16:9)</PresentationFormat>
  <Paragraphs>163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Raleway</vt:lpstr>
      <vt:lpstr>Garamond</vt:lpstr>
      <vt:lpstr>Arial</vt:lpstr>
      <vt:lpstr>Berkshire Swash</vt:lpstr>
      <vt:lpstr>Indie Flower</vt:lpstr>
      <vt:lpstr>Architects Daughter</vt:lpstr>
      <vt:lpstr>Simple Light</vt:lpstr>
      <vt:lpstr>PowerPoint Presentation</vt:lpstr>
      <vt:lpstr>PowerPoint Presentation</vt:lpstr>
      <vt:lpstr>PowerPoint Presentation</vt:lpstr>
      <vt:lpstr>PowerPoint Presentation</vt:lpstr>
      <vt:lpstr>Plant diversity</vt:lpstr>
      <vt:lpstr>Plant diversity</vt:lpstr>
      <vt:lpstr>Angiosperm diversity</vt:lpstr>
      <vt:lpstr>Angiosperm diversity</vt:lpstr>
      <vt:lpstr>PowerPoint Presentation</vt:lpstr>
      <vt:lpstr>PowerPoint Presentation</vt:lpstr>
      <vt:lpstr>PowerPoint Presentation</vt:lpstr>
      <vt:lpstr>The importance of correct identification</vt:lpstr>
      <vt:lpstr>Not everyone is a good botanist</vt:lpstr>
      <vt:lpstr>Animal taxonomists</vt:lpstr>
      <vt:lpstr>PowerPoint Presentation</vt:lpstr>
      <vt:lpstr>Plant ecology</vt:lpstr>
      <vt:lpstr>Plants are cool!</vt:lpstr>
      <vt:lpstr>Course objectives</vt:lpstr>
      <vt:lpstr>Wisconsin plant diversity</vt:lpstr>
      <vt:lpstr>What you’ll learn</vt:lpstr>
      <vt:lpstr>Too many to learn/memorize!</vt:lpstr>
      <vt:lpstr>New this year</vt:lpstr>
      <vt:lpstr>‘Plant Taxonomy’</vt:lpstr>
      <vt:lpstr>Taxonomy: classification</vt:lpstr>
      <vt:lpstr>Nomenclature: rules for names</vt:lpstr>
      <vt:lpstr>Phylogenetics: depicting evolution with trees</vt:lpstr>
      <vt:lpstr>Phylogenetic overview</vt:lpstr>
      <vt:lpstr>Systematics - considering all evidence at once</vt:lpstr>
      <vt:lpstr>The textbooks</vt:lpstr>
      <vt:lpstr>The textbooks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Tippery, Nic</cp:lastModifiedBy>
  <cp:revision>1</cp:revision>
  <dcterms:modified xsi:type="dcterms:W3CDTF">2026-01-24T13:00:47Z</dcterms:modified>
</cp:coreProperties>
</file>